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87" r:id="rId3"/>
    <p:sldId id="257" r:id="rId4"/>
    <p:sldId id="259" r:id="rId5"/>
    <p:sldId id="258" r:id="rId6"/>
    <p:sldId id="264" r:id="rId7"/>
    <p:sldId id="260" r:id="rId8"/>
    <p:sldId id="279" r:id="rId9"/>
    <p:sldId id="265" r:id="rId10"/>
    <p:sldId id="266" r:id="rId11"/>
    <p:sldId id="280" r:id="rId12"/>
    <p:sldId id="268" r:id="rId13"/>
    <p:sldId id="291" r:id="rId14"/>
    <p:sldId id="276" r:id="rId15"/>
    <p:sldId id="282" r:id="rId16"/>
    <p:sldId id="293" r:id="rId17"/>
    <p:sldId id="288" r:id="rId18"/>
    <p:sldId id="29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8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1AFF7-1ED4-487E-BDC3-E6A2F861CB6D}" type="datetimeFigureOut">
              <a:rPr lang="en-US" smtClean="0"/>
              <a:pPr/>
              <a:t>03-Nov-11</a:t>
            </a:fld>
            <a:endParaRPr lang="en-US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32889-EC04-4E5F-8CFB-6CA02259C4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1AFF7-1ED4-487E-BDC3-E6A2F861CB6D}" type="datetimeFigureOut">
              <a:rPr lang="en-US" smtClean="0"/>
              <a:pPr/>
              <a:t>03-Nov-11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32889-EC04-4E5F-8CFB-6CA02259C4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1AFF7-1ED4-487E-BDC3-E6A2F861CB6D}" type="datetimeFigureOut">
              <a:rPr lang="en-US" smtClean="0"/>
              <a:pPr/>
              <a:t>03-Nov-11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32889-EC04-4E5F-8CFB-6CA02259C4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1AFF7-1ED4-487E-BDC3-E6A2F861CB6D}" type="datetimeFigureOut">
              <a:rPr lang="en-US" smtClean="0"/>
              <a:pPr/>
              <a:t>03-Nov-11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32889-EC04-4E5F-8CFB-6CA02259C4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1AFF7-1ED4-487E-BDC3-E6A2F861CB6D}" type="datetimeFigureOut">
              <a:rPr lang="en-US" smtClean="0"/>
              <a:pPr/>
              <a:t>03-Nov-11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32889-EC04-4E5F-8CFB-6CA02259C4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1AFF7-1ED4-487E-BDC3-E6A2F861CB6D}" type="datetimeFigureOut">
              <a:rPr lang="en-US" smtClean="0"/>
              <a:pPr/>
              <a:t>03-Nov-11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32889-EC04-4E5F-8CFB-6CA02259C4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1AFF7-1ED4-487E-BDC3-E6A2F861CB6D}" type="datetimeFigureOut">
              <a:rPr lang="en-US" smtClean="0"/>
              <a:pPr/>
              <a:t>03-Nov-11</a:t>
            </a:fld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32889-EC04-4E5F-8CFB-6CA02259C4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1AFF7-1ED4-487E-BDC3-E6A2F861CB6D}" type="datetimeFigureOut">
              <a:rPr lang="en-US" smtClean="0"/>
              <a:pPr/>
              <a:t>03-Nov-11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32889-EC04-4E5F-8CFB-6CA02259C4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1AFF7-1ED4-487E-BDC3-E6A2F861CB6D}" type="datetimeFigureOut">
              <a:rPr lang="en-US" smtClean="0"/>
              <a:pPr/>
              <a:t>03-Nov-11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32889-EC04-4E5F-8CFB-6CA02259C4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1AFF7-1ED4-487E-BDC3-E6A2F861CB6D}" type="datetimeFigureOut">
              <a:rPr lang="en-US" smtClean="0"/>
              <a:pPr/>
              <a:t>03-Nov-11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32889-EC04-4E5F-8CFB-6CA02259C4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s odříznutým a zakulaceným jedním roh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úhlý trojúhelní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1AFF7-1ED4-487E-BDC3-E6A2F861CB6D}" type="datetimeFigureOut">
              <a:rPr lang="en-US" smtClean="0"/>
              <a:pPr/>
              <a:t>03-Nov-11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B632889-EC04-4E5F-8CFB-6CA02259C4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10" name="Volný tvar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Volný tvar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EF1AFF7-1ED4-487E-BDC3-E6A2F861CB6D}" type="datetimeFigureOut">
              <a:rPr lang="en-US" smtClean="0"/>
              <a:pPr/>
              <a:t>03-Nov-11</a:t>
            </a:fld>
            <a:endParaRPr lang="en-US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B632889-EC04-4E5F-8CFB-6CA02259C4A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Skupin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Volný tvar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Volný tvar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hyperlink" Target="http://en.wikipedia.org/wiki/File:Purple_fringing.jpg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Digital Image Forgery </a:t>
            </a:r>
            <a:r>
              <a:rPr lang="en-US" dirty="0" smtClean="0"/>
              <a:t>Detection</a:t>
            </a:r>
            <a:endParaRPr lang="en-US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Ales </a:t>
            </a:r>
            <a:r>
              <a:rPr lang="en-US" dirty="0" smtClean="0"/>
              <a:t>Zita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PFA sources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Causes: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Adjacent photodiode cell electron overflow (Ochi et al. 1997)</a:t>
            </a:r>
          </a:p>
          <a:p>
            <a:pPr lvl="1"/>
            <a:r>
              <a:rPr lang="en-US" dirty="0" smtClean="0"/>
              <a:t>Sensor infrared filter coating not stopping all the IR (Rudolf 1992)</a:t>
            </a:r>
          </a:p>
          <a:p>
            <a:pPr lvl="1"/>
            <a:r>
              <a:rPr lang="en-US" dirty="0" smtClean="0"/>
              <a:t>Sensor cell </a:t>
            </a:r>
            <a:r>
              <a:rPr lang="en-US" dirty="0" err="1" smtClean="0"/>
              <a:t>microlenses</a:t>
            </a:r>
            <a:r>
              <a:rPr lang="en-US" dirty="0" smtClean="0"/>
              <a:t> cause ray refraction to neighboring cells (Daly 2001)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PFA Examples</a:t>
            </a:r>
            <a:endParaRPr lang="en-US" dirty="0"/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916832"/>
            <a:ext cx="4846925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356992"/>
            <a:ext cx="425767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6" descr="http://upload.wikimedia.org/wikipedia/commons/thumb/c/c1/Purple_fringing.jpg/250px-Purple_fringing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4221088"/>
            <a:ext cx="3456384" cy="23226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Algorithm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Identify PFA edges</a:t>
            </a:r>
          </a:p>
          <a:p>
            <a:r>
              <a:rPr lang="en-US" dirty="0" smtClean="0"/>
              <a:t>Determine PFA direction for each event</a:t>
            </a:r>
          </a:p>
          <a:p>
            <a:r>
              <a:rPr lang="en-US" dirty="0" smtClean="0"/>
              <a:t>Assign reliability measure to each event</a:t>
            </a:r>
          </a:p>
          <a:p>
            <a:r>
              <a:rPr lang="en-US" dirty="0" smtClean="0"/>
              <a:t>Determine the image center</a:t>
            </a:r>
          </a:p>
          <a:p>
            <a:r>
              <a:rPr lang="en-US" dirty="0" smtClean="0"/>
              <a:t>Reevaluate directions to detect the inconsistent regions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3933056"/>
            <a:ext cx="649605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124744"/>
            <a:ext cx="650557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908720"/>
            <a:ext cx="7560840" cy="5704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08720"/>
            <a:ext cx="8517518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7" y="1988840"/>
            <a:ext cx="9136643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Daly, D. (2001). </a:t>
            </a:r>
            <a:r>
              <a:rPr lang="en-US" dirty="0" err="1" smtClean="0"/>
              <a:t>Microlenses</a:t>
            </a:r>
            <a:r>
              <a:rPr lang="en-US" dirty="0" smtClean="0"/>
              <a:t> arrays. Boca Raton CRC press.</a:t>
            </a:r>
          </a:p>
          <a:p>
            <a:endParaRPr lang="en-US" dirty="0" smtClean="0"/>
          </a:p>
          <a:p>
            <a:r>
              <a:rPr lang="en-US" dirty="0" err="1" smtClean="0"/>
              <a:t>Fridrich</a:t>
            </a:r>
            <a:r>
              <a:rPr lang="en-US" dirty="0" smtClean="0"/>
              <a:t>, J., </a:t>
            </a:r>
            <a:r>
              <a:rPr lang="en-US" dirty="0" err="1" smtClean="0"/>
              <a:t>Soukal</a:t>
            </a:r>
            <a:r>
              <a:rPr lang="en-US" dirty="0" smtClean="0"/>
              <a:t>, D., &amp; Lukas, J. (2003). Detection of copy-move forgery in digital images. In Proc. Digital forensic research workshop, Cleveland, OH.</a:t>
            </a:r>
          </a:p>
          <a:p>
            <a:endParaRPr lang="en-US" dirty="0" smtClean="0"/>
          </a:p>
          <a:p>
            <a:r>
              <a:rPr lang="en-US" dirty="0" smtClean="0"/>
              <a:t>Johnson, M. K. &amp; </a:t>
            </a:r>
            <a:r>
              <a:rPr lang="en-US" dirty="0" err="1" smtClean="0"/>
              <a:t>Farid</a:t>
            </a:r>
            <a:r>
              <a:rPr lang="en-US" dirty="0" smtClean="0"/>
              <a:t>, H. (2006) Exposing digital forgeries through chromatic aberration. On Proc. ACM multimedia and security workshop, Geneva, Switzerland.</a:t>
            </a:r>
          </a:p>
          <a:p>
            <a:endParaRPr lang="en-US" dirty="0" smtClean="0"/>
          </a:p>
          <a:p>
            <a:r>
              <a:rPr lang="en-US" dirty="0" smtClean="0"/>
              <a:t>Ochi, S., </a:t>
            </a:r>
            <a:r>
              <a:rPr lang="en-US" dirty="0" err="1" smtClean="0"/>
              <a:t>Lizuka</a:t>
            </a:r>
            <a:r>
              <a:rPr lang="en-US" dirty="0" smtClean="0"/>
              <a:t>, T., Sato, Y., </a:t>
            </a:r>
            <a:r>
              <a:rPr lang="en-US" dirty="0" err="1" smtClean="0"/>
              <a:t>Hamasaki</a:t>
            </a:r>
            <a:r>
              <a:rPr lang="en-US" dirty="0" smtClean="0"/>
              <a:t>, M., Abe, H., </a:t>
            </a:r>
            <a:r>
              <a:rPr lang="en-US" dirty="0" err="1" smtClean="0"/>
              <a:t>Narabu</a:t>
            </a:r>
            <a:r>
              <a:rPr lang="en-US" dirty="0" smtClean="0"/>
              <a:t>, T., Kato, K., &amp; Kagawa, Y. (1997). Charge-coupled device technology. Boca Raton : CRC press.</a:t>
            </a:r>
          </a:p>
          <a:p>
            <a:endParaRPr lang="en-US" dirty="0" smtClean="0"/>
          </a:p>
          <a:p>
            <a:r>
              <a:rPr lang="en-US" dirty="0" smtClean="0"/>
              <a:t>Rudolf, K. (1992). Optics in photography. Bellingham: SIPE.</a:t>
            </a:r>
          </a:p>
          <a:p>
            <a:r>
              <a:rPr lang="en-US" dirty="0" smtClean="0"/>
              <a:t> </a:t>
            </a:r>
          </a:p>
          <a:p>
            <a:r>
              <a:rPr lang="en-US" dirty="0" err="1" smtClean="0"/>
              <a:t>Yerushalmy&amp;Hel</a:t>
            </a:r>
            <a:r>
              <a:rPr lang="en-US" dirty="0" smtClean="0"/>
              <a:t>-Or (2010) Digital Image Forgery Detection Based on Lens and Sensor Aberration, International Journal of Computer Vision</a:t>
            </a:r>
          </a:p>
          <a:p>
            <a:endParaRPr lang="en-US" dirty="0" smtClean="0"/>
          </a:p>
          <a:p>
            <a:r>
              <a:rPr lang="en-US" dirty="0" smtClean="0"/>
              <a:t>Wang, W., &amp; </a:t>
            </a:r>
            <a:r>
              <a:rPr lang="en-US" dirty="0" err="1" smtClean="0"/>
              <a:t>Farid</a:t>
            </a:r>
            <a:r>
              <a:rPr lang="en-US" dirty="0" smtClean="0"/>
              <a:t>, H. (2006). Exposing digital forgeries in video by detecting double MPEG compression. In Proc. ACM multimedia and security workshop, Geneva, Switzerland.</a:t>
            </a:r>
          </a:p>
          <a:p>
            <a:endParaRPr lang="en-US" dirty="0" smtClean="0"/>
          </a:p>
          <a:p>
            <a:r>
              <a:rPr lang="en-US" dirty="0" smtClean="0"/>
              <a:t>Wolfgang, R. B., &amp; </a:t>
            </a:r>
            <a:r>
              <a:rPr lang="en-US" dirty="0" err="1" smtClean="0"/>
              <a:t>Delp</a:t>
            </a:r>
            <a:r>
              <a:rPr lang="en-US" dirty="0" smtClean="0"/>
              <a:t>, E. J., (1996). A watermark for digital images. In Proc. IEEE </a:t>
            </a:r>
            <a:r>
              <a:rPr lang="en-US" dirty="0" err="1" smtClean="0"/>
              <a:t>intl</a:t>
            </a:r>
            <a:r>
              <a:rPr lang="en-US" dirty="0" smtClean="0"/>
              <a:t> conference on image processing.</a:t>
            </a:r>
          </a:p>
          <a:p>
            <a:endParaRPr lang="en-US" dirty="0" smtClean="0"/>
          </a:p>
          <a:p>
            <a:r>
              <a:rPr lang="en-US" dirty="0" smtClean="0"/>
              <a:t>Wikipedia.org (http://www.wikipedia.org)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052736"/>
            <a:ext cx="9144000" cy="3312368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Thank you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Q 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Publication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pPr>
              <a:buNone/>
            </a:pPr>
            <a:r>
              <a:rPr lang="en-US" sz="2800" b="1" dirty="0" smtClean="0"/>
              <a:t>Digital Image Forgery Detection Based on Lens and Sensor Aberration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2400" dirty="0" smtClean="0"/>
              <a:t>Authors</a:t>
            </a:r>
            <a:r>
              <a:rPr lang="en-US" dirty="0" smtClean="0"/>
              <a:t> </a:t>
            </a:r>
            <a:r>
              <a:rPr lang="en-US" b="1" dirty="0" smtClean="0"/>
              <a:t>: </a:t>
            </a:r>
            <a:r>
              <a:rPr lang="en-US" b="1" dirty="0" err="1" smtClean="0"/>
              <a:t>Ido</a:t>
            </a:r>
            <a:r>
              <a:rPr lang="en-US" b="1" dirty="0" smtClean="0"/>
              <a:t> </a:t>
            </a:r>
            <a:r>
              <a:rPr lang="en-US" b="1" dirty="0" err="1" smtClean="0"/>
              <a:t>Yerushalmy</a:t>
            </a:r>
            <a:r>
              <a:rPr lang="en-US" b="1" dirty="0" smtClean="0"/>
              <a:t> , </a:t>
            </a:r>
            <a:r>
              <a:rPr lang="en-US" b="1" dirty="0" err="1" smtClean="0"/>
              <a:t>Hagit</a:t>
            </a:r>
            <a:r>
              <a:rPr lang="en-US" b="1" dirty="0" smtClean="0"/>
              <a:t> Hel-Or</a:t>
            </a:r>
          </a:p>
          <a:p>
            <a:pPr>
              <a:buNone/>
            </a:pPr>
            <a:r>
              <a:rPr lang="en-US" dirty="0" smtClean="0"/>
              <a:t>		</a:t>
            </a:r>
            <a:r>
              <a:rPr lang="en-US" sz="2000" dirty="0" smtClean="0"/>
              <a:t>Dept. of Computer Science, University of Haifa, Israel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Published in International Journal of Computer Vision </a:t>
            </a:r>
          </a:p>
          <a:p>
            <a:pPr>
              <a:buNone/>
            </a:pPr>
            <a:r>
              <a:rPr lang="en-US" sz="2000" dirty="0" smtClean="0"/>
              <a:t>DOI 10.1007/s11263-010-0403-1</a:t>
            </a:r>
          </a:p>
          <a:p>
            <a:pPr>
              <a:buNone/>
            </a:pPr>
            <a:r>
              <a:rPr lang="en-US" dirty="0" smtClean="0"/>
              <a:t>Springer Science + Business Media LLC 2010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en-US" dirty="0" smtClean="0"/>
          </a:p>
          <a:p>
            <a:r>
              <a:rPr lang="en-US" dirty="0" smtClean="0"/>
              <a:t>Digital image age</a:t>
            </a:r>
          </a:p>
          <a:p>
            <a:endParaRPr lang="en-US" dirty="0" smtClean="0"/>
          </a:p>
          <a:p>
            <a:r>
              <a:rPr lang="en-US" dirty="0" smtClean="0"/>
              <a:t>Methods of forgery detection</a:t>
            </a:r>
          </a:p>
          <a:p>
            <a:pPr marL="880110" lvl="1" indent="-514350"/>
            <a:r>
              <a:rPr lang="en-US" dirty="0" smtClean="0"/>
              <a:t>Intelligent Reasoning</a:t>
            </a:r>
          </a:p>
          <a:p>
            <a:pPr marL="880110" lvl="1" indent="-514350"/>
            <a:r>
              <a:rPr lang="en-US" dirty="0" smtClean="0"/>
              <a:t>Additional Data Embedding</a:t>
            </a:r>
          </a:p>
          <a:p>
            <a:pPr marL="880110" lvl="1" indent="-514350"/>
            <a:r>
              <a:rPr lang="en-US" dirty="0" smtClean="0"/>
              <a:t>Statistical</a:t>
            </a:r>
          </a:p>
          <a:p>
            <a:pPr marL="880110" lvl="1" indent="-514350"/>
            <a:r>
              <a:rPr lang="en-US" dirty="0" smtClean="0"/>
              <a:t>Detection Without Additional Data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484784"/>
            <a:ext cx="6522318" cy="481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1187624" y="764704"/>
            <a:ext cx="6696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Intelligent reasoning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lvl="1" indent="-274320">
              <a:buClr>
                <a:schemeClr val="accent3"/>
              </a:buClr>
              <a:buSzPct val="95000"/>
            </a:pPr>
            <a:endParaRPr lang="en-US" dirty="0" smtClean="0"/>
          </a:p>
          <a:p>
            <a:pPr marL="274320" lvl="1" indent="-274320">
              <a:buClr>
                <a:schemeClr val="accent3"/>
              </a:buClr>
              <a:buSzPct val="95000"/>
            </a:pPr>
            <a:r>
              <a:rPr lang="en-US" dirty="0" smtClean="0"/>
              <a:t>Intelligent reasoning</a:t>
            </a:r>
          </a:p>
          <a:p>
            <a:pPr marL="548640" lvl="2" indent="-274320">
              <a:buClr>
                <a:schemeClr val="accent3"/>
              </a:buClr>
              <a:buSzPct val="95000"/>
            </a:pPr>
            <a:r>
              <a:rPr lang="en-US" dirty="0" smtClean="0"/>
              <a:t>Semantics, geometry, scene lighting, etc..</a:t>
            </a:r>
          </a:p>
          <a:p>
            <a:pPr marL="274320" lvl="1" indent="-274320">
              <a:buClr>
                <a:schemeClr val="accent3"/>
              </a:buClr>
              <a:buSzPct val="95000"/>
            </a:pPr>
            <a:r>
              <a:rPr lang="en-US" dirty="0" smtClean="0"/>
              <a:t>Additional data embedding</a:t>
            </a:r>
          </a:p>
          <a:p>
            <a:pPr marL="548640" lvl="2" indent="-274320">
              <a:buClr>
                <a:schemeClr val="accent3"/>
              </a:buClr>
              <a:buSzPct val="95000"/>
            </a:pPr>
            <a:r>
              <a:rPr lang="en-US" dirty="0" smtClean="0"/>
              <a:t>Watermarking</a:t>
            </a:r>
          </a:p>
          <a:p>
            <a:pPr marL="274320" lvl="1" indent="-274320">
              <a:buClr>
                <a:schemeClr val="accent3"/>
              </a:buClr>
              <a:buSzPct val="95000"/>
            </a:pPr>
            <a:r>
              <a:rPr lang="en-US" dirty="0" smtClean="0"/>
              <a:t>Statistics based methods</a:t>
            </a:r>
          </a:p>
          <a:p>
            <a:pPr marL="548640" lvl="2" indent="-274320">
              <a:buClr>
                <a:schemeClr val="accent3"/>
              </a:buClr>
              <a:buSzPct val="95000"/>
            </a:pPr>
            <a:r>
              <a:rPr lang="en-US" dirty="0" smtClean="0"/>
              <a:t>Training sets, classification techniques (SVM) </a:t>
            </a:r>
          </a:p>
          <a:p>
            <a:pPr marL="274320" lvl="1" indent="-274320">
              <a:buClr>
                <a:schemeClr val="accent3"/>
              </a:buClr>
              <a:buSzPct val="95000"/>
            </a:pPr>
            <a:r>
              <a:rPr lang="en-US" dirty="0" smtClean="0"/>
              <a:t>Detection Without Additional Data</a:t>
            </a:r>
          </a:p>
          <a:p>
            <a:pPr marL="548640" lvl="2" indent="-274320">
              <a:buClr>
                <a:schemeClr val="accent3"/>
              </a:buClr>
              <a:buSzPct val="95000"/>
            </a:pPr>
            <a:r>
              <a:rPr lang="en-US" dirty="0" smtClean="0"/>
              <a:t>Brute force, JPEG based, CFA based, Chromatic Aberration based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Detection w/o additional data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pPr lvl="1"/>
            <a:r>
              <a:rPr lang="en-US" dirty="0" smtClean="0"/>
              <a:t>Brute </a:t>
            </a:r>
            <a:r>
              <a:rPr lang="en-US" dirty="0" smtClean="0"/>
              <a:t>force – detecting duplicates in the feature space (</a:t>
            </a:r>
            <a:r>
              <a:rPr lang="en-US" dirty="0" err="1" smtClean="0"/>
              <a:t>Fridrich</a:t>
            </a:r>
            <a:r>
              <a:rPr lang="en-US" dirty="0" smtClean="0"/>
              <a:t> at al. 2003)</a:t>
            </a:r>
          </a:p>
          <a:p>
            <a:pPr lvl="1"/>
            <a:r>
              <a:rPr lang="en-US" dirty="0" err="1" smtClean="0"/>
              <a:t>Colour</a:t>
            </a:r>
            <a:r>
              <a:rPr lang="en-US" dirty="0" smtClean="0"/>
              <a:t> interpolation algorithm scheme discrepancies (Wolfgang and </a:t>
            </a:r>
            <a:r>
              <a:rPr lang="en-US" dirty="0" err="1" smtClean="0"/>
              <a:t>Delp</a:t>
            </a:r>
            <a:r>
              <a:rPr lang="en-US" dirty="0" smtClean="0"/>
              <a:t> 1996)</a:t>
            </a:r>
          </a:p>
          <a:p>
            <a:pPr lvl="1"/>
            <a:r>
              <a:rPr lang="en-US" dirty="0" smtClean="0"/>
              <a:t>Repetitive spatial pattern in JPEG compressed images (Wang and </a:t>
            </a:r>
            <a:r>
              <a:rPr lang="en-US" dirty="0" err="1" smtClean="0"/>
              <a:t>Farid</a:t>
            </a:r>
            <a:r>
              <a:rPr lang="en-US" dirty="0" smtClean="0"/>
              <a:t> 2006)</a:t>
            </a:r>
          </a:p>
          <a:p>
            <a:pPr lvl="1"/>
            <a:endParaRPr lang="en-US" dirty="0" smtClean="0"/>
          </a:p>
          <a:p>
            <a:pPr lvl="1"/>
            <a:r>
              <a:rPr lang="en-US" b="1" dirty="0" smtClean="0"/>
              <a:t>Lens Chromatic Aberration based (Johnson and </a:t>
            </a:r>
            <a:r>
              <a:rPr lang="en-US" b="1" dirty="0" err="1" smtClean="0"/>
              <a:t>Farid</a:t>
            </a:r>
            <a:r>
              <a:rPr lang="en-US" b="1" dirty="0" smtClean="0"/>
              <a:t> 2006)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Lens Chromatic Aberrations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Variety of aberration of optical systems</a:t>
            </a:r>
          </a:p>
          <a:p>
            <a:pPr lvl="1"/>
            <a:r>
              <a:rPr lang="en-US" dirty="0" smtClean="0"/>
              <a:t>Chromatic Aberration – Snell’s law of refraction</a:t>
            </a:r>
          </a:p>
          <a:p>
            <a:pPr lvl="1"/>
            <a:r>
              <a:rPr lang="en-US" dirty="0" smtClean="0"/>
              <a:t>Spatial Blur</a:t>
            </a:r>
          </a:p>
          <a:p>
            <a:pPr lvl="1"/>
            <a:r>
              <a:rPr lang="en-US" dirty="0" smtClean="0"/>
              <a:t>Geometric Distortion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Lens Chromatic Aberrations</a:t>
            </a:r>
          </a:p>
          <a:p>
            <a:pPr lvl="1"/>
            <a:r>
              <a:rPr lang="en-US" dirty="0" smtClean="0"/>
              <a:t>Axial Chromatic Aberration</a:t>
            </a:r>
          </a:p>
          <a:p>
            <a:pPr lvl="1"/>
            <a:r>
              <a:rPr lang="en-US" dirty="0" smtClean="0"/>
              <a:t>Lateral Chromatic Aberration (LCA)</a:t>
            </a:r>
          </a:p>
          <a:p>
            <a:pPr lvl="1"/>
            <a:r>
              <a:rPr lang="en-US" dirty="0" smtClean="0"/>
              <a:t>Achromatic Doublet</a:t>
            </a:r>
          </a:p>
          <a:p>
            <a:pPr lvl="1"/>
            <a:endParaRPr lang="en-US" b="1" dirty="0" smtClean="0"/>
          </a:p>
          <a:p>
            <a:pPr lvl="1"/>
            <a:r>
              <a:rPr lang="en-US" b="1" dirty="0" smtClean="0"/>
              <a:t>Purple Fringing Aberration (PFA)</a:t>
            </a:r>
          </a:p>
        </p:txBody>
      </p:sp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3068960"/>
            <a:ext cx="3000375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Johnson and </a:t>
            </a:r>
            <a:r>
              <a:rPr lang="en-US" dirty="0" err="1" smtClean="0"/>
              <a:t>Farid</a:t>
            </a:r>
            <a:r>
              <a:rPr lang="en-US" dirty="0" smtClean="0"/>
              <a:t> 2006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LCA based</a:t>
            </a:r>
          </a:p>
          <a:p>
            <a:r>
              <a:rPr lang="en-US" dirty="0" smtClean="0"/>
              <a:t>Expansion and contraction of blue &amp; red vs. green channel</a:t>
            </a:r>
          </a:p>
          <a:p>
            <a:r>
              <a:rPr lang="en-US" dirty="0" smtClean="0"/>
              <a:t>Brute force algorithm – centre and magnitude</a:t>
            </a:r>
          </a:p>
          <a:p>
            <a:r>
              <a:rPr lang="en-US" dirty="0" smtClean="0"/>
              <a:t>Non overlapping image regions evaluation</a:t>
            </a:r>
          </a:p>
          <a:p>
            <a:r>
              <a:rPr lang="en-US" dirty="0" smtClean="0"/>
              <a:t>Mark the discrepancies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PFA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373840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Blue-purple halo on the distal and proximal side of bright and dark object edges respectively. Sometimes tiny yellow tint on the opposite side.</a:t>
            </a:r>
          </a:p>
          <a:p>
            <a:pPr lvl="1"/>
            <a:r>
              <a:rPr lang="en-US" dirty="0" smtClean="0"/>
              <a:t>More acute with high contrast change</a:t>
            </a:r>
          </a:p>
          <a:p>
            <a:pPr lvl="1"/>
            <a:r>
              <a:rPr lang="en-US" dirty="0" smtClean="0"/>
              <a:t>Strength increases with is distance from the image centre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4077072"/>
            <a:ext cx="2808312" cy="2122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1540</TotalTime>
  <Words>569</Words>
  <Application>Microsoft Office PowerPoint</Application>
  <PresentationFormat>Předvádění na obrazovce (4:3)</PresentationFormat>
  <Paragraphs>99</Paragraphs>
  <Slides>18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19" baseType="lpstr">
      <vt:lpstr>Tok</vt:lpstr>
      <vt:lpstr>Digital Image Forgery Detection</vt:lpstr>
      <vt:lpstr>Publication</vt:lpstr>
      <vt:lpstr>Introduction</vt:lpstr>
      <vt:lpstr>Snímek 4</vt:lpstr>
      <vt:lpstr>Methods</vt:lpstr>
      <vt:lpstr>Detection w/o additional data</vt:lpstr>
      <vt:lpstr>Lens Chromatic Aberrations</vt:lpstr>
      <vt:lpstr>Johnson and Farid 2006</vt:lpstr>
      <vt:lpstr>PFA</vt:lpstr>
      <vt:lpstr>PFA sources</vt:lpstr>
      <vt:lpstr>PFA Examples</vt:lpstr>
      <vt:lpstr>Algorithm</vt:lpstr>
      <vt:lpstr>Snímek 13</vt:lpstr>
      <vt:lpstr>Snímek 14</vt:lpstr>
      <vt:lpstr>Snímek 15</vt:lpstr>
      <vt:lpstr>Snímek 16</vt:lpstr>
      <vt:lpstr>References</vt:lpstr>
      <vt:lpstr>Thank you  Q 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Image Forgery Based on Lens and Sensor Aberration</dc:title>
  <dc:creator>Alik</dc:creator>
  <cp:lastModifiedBy>Alik</cp:lastModifiedBy>
  <cp:revision>66</cp:revision>
  <dcterms:created xsi:type="dcterms:W3CDTF">2011-06-22T12:07:41Z</dcterms:created>
  <dcterms:modified xsi:type="dcterms:W3CDTF">2011-11-03T17:25:25Z</dcterms:modified>
</cp:coreProperties>
</file>